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4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_rels/presentation.xml.rels" ContentType="application/vnd.openxmlformats-package.relationships+xml"/>
  <Override PartName="/ppt/media/image9.png" ContentType="image/png"/>
  <Override PartName="/ppt/media/image13.png" ContentType="image/png"/>
  <Override PartName="/ppt/media/image8.png" ContentType="image/png"/>
  <Override PartName="/ppt/media/image12.png" ContentType="image/png"/>
  <Override PartName="/ppt/media/image7.png" ContentType="image/png"/>
  <Override PartName="/ppt/media/image11.png" ContentType="image/png"/>
  <Override PartName="/ppt/media/image6.png" ContentType="image/png"/>
  <Override PartName="/ppt/media/image10.png" ContentType="image/png"/>
  <Override PartName="/ppt/media/image5.png" ContentType="image/png"/>
  <Override PartName="/ppt/media/image28.png" ContentType="image/png"/>
  <Override PartName="/ppt/media/image4.png" ContentType="image/png"/>
  <Override PartName="/ppt/media/image27.png" ContentType="image/png"/>
  <Override PartName="/ppt/media/image3.png" ContentType="image/png"/>
  <Override PartName="/ppt/media/image26.png" ContentType="image/png"/>
  <Override PartName="/ppt/media/image23.png" ContentType="image/png"/>
  <Override PartName="/ppt/media/image22.png" ContentType="image/png"/>
  <Override PartName="/ppt/media/image21.png" ContentType="image/png"/>
  <Override PartName="/ppt/media/image19.png" ContentType="image/png"/>
  <Override PartName="/ppt/media/image20.png" ContentType="image/png"/>
  <Override PartName="/ppt/media/image18.png" ContentType="image/png"/>
  <Override PartName="/ppt/media/image17.png" ContentType="image/png"/>
  <Override PartName="/ppt/media/image16.png" ContentType="image/png"/>
  <Override PartName="/ppt/media/image15.png" ContentType="image/png"/>
  <Override PartName="/ppt/media/image14.png" ContentType="image/png"/>
  <Override PartName="/ppt/media/image1.png" ContentType="image/png"/>
  <Override PartName="/ppt/media/image24.png" ContentType="image/png"/>
  <Override PartName="/ppt/media/image2.png" ContentType="image/png"/>
  <Override PartName="/ppt/media/image25.png" ContentType="image/png"/>
  <Override PartName="/ppt/slideLayouts/_rels/slideLayout5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39.xml.rels" ContentType="application/vnd.openxmlformats-package.relationships+xml"/>
  <Override PartName="/ppt/slideLayouts/slideLayout2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</p:sldMasterIdLst>
  <p:sldIdLst>
    <p:sldId id="256" r:id="rId6"/>
    <p:sldId id="257" r:id="rId7"/>
    <p:sldId id="258" r:id="rId8"/>
    <p:sldId id="259" r:id="rId9"/>
  </p:sldIdLst>
  <p:sldSz cx="9144000" cy="6858000"/>
  <p:notesSz cx="7772400" cy="10058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6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8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slideLayout" Target="../slideLayouts/slideLayout1.xml"/><Relationship Id="rId10" Type="http://schemas.openxmlformats.org/officeDocument/2006/relationships/slideLayout" Target="../slideLayouts/slideLayout2.xml"/><Relationship Id="rId11" Type="http://schemas.openxmlformats.org/officeDocument/2006/relationships/slideLayout" Target="../slideLayouts/slideLayout3.xml"/><Relationship Id="rId12" Type="http://schemas.openxmlformats.org/officeDocument/2006/relationships/slideLayout" Target="../slideLayouts/slideLayout4.xml"/><Relationship Id="rId13" Type="http://schemas.openxmlformats.org/officeDocument/2006/relationships/slideLayout" Target="../slideLayouts/slideLayout5.xml"/><Relationship Id="rId14" Type="http://schemas.openxmlformats.org/officeDocument/2006/relationships/slideLayout" Target="../slideLayouts/slideLayout6.xml"/><Relationship Id="rId15" Type="http://schemas.openxmlformats.org/officeDocument/2006/relationships/slideLayout" Target="../slideLayouts/slideLayout7.xml"/><Relationship Id="rId16" Type="http://schemas.openxmlformats.org/officeDocument/2006/relationships/slideLayout" Target="../slideLayouts/slideLayout8.xml"/><Relationship Id="rId17" Type="http://schemas.openxmlformats.org/officeDocument/2006/relationships/slideLayout" Target="../slideLayouts/slideLayout9.xml"/><Relationship Id="rId18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1.xml"/><Relationship Id="rId20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9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20.xml"/><Relationship Id="rId17" Type="http://schemas.openxmlformats.org/officeDocument/2006/relationships/slideLayout" Target="../slideLayouts/slideLayout21.xml"/><Relationship Id="rId18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23.xml"/><Relationship Id="rId20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20.png"/><Relationship Id="rId8" Type="http://schemas.openxmlformats.org/officeDocument/2006/relationships/image" Target="../media/image21.png"/><Relationship Id="rId9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35.xml"/><Relationship Id="rId20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Relationship Id="rId8" Type="http://schemas.openxmlformats.org/officeDocument/2006/relationships/image" Target="../media/image28.png"/><Relationship Id="rId9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5.xml"/><Relationship Id="rId18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47.xml"/><Relationship Id="rId20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Picture 10" descr="Take One.gif"/>
          <p:cNvPicPr/>
          <p:nvPr/>
        </p:nvPicPr>
        <p:blipFill>
          <a:blip r:embed="rId2"/>
          <a:stretch/>
        </p:blipFill>
        <p:spPr>
          <a:xfrm>
            <a:off x="0" y="0"/>
            <a:ext cx="9143280" cy="6857280"/>
          </a:xfrm>
          <a:prstGeom prst="rect">
            <a:avLst/>
          </a:prstGeom>
          <a:ln w="9360">
            <a:noFill/>
          </a:ln>
        </p:spPr>
      </p:pic>
      <p:pic>
        <p:nvPicPr>
          <p:cNvPr id="1" name="Picture 1" descr=""/>
          <p:cNvPicPr/>
          <p:nvPr/>
        </p:nvPicPr>
        <p:blipFill>
          <a:blip r:embed="rId3"/>
          <a:stretch/>
        </p:blipFill>
        <p:spPr>
          <a:xfrm>
            <a:off x="1672200" y="24120"/>
            <a:ext cx="964440" cy="964440"/>
          </a:xfrm>
          <a:prstGeom prst="rect">
            <a:avLst/>
          </a:prstGeom>
          <a:ln w="9360">
            <a:noFill/>
          </a:ln>
        </p:spPr>
      </p:pic>
      <p:pic>
        <p:nvPicPr>
          <p:cNvPr id="2" name="Picture 1" descr=""/>
          <p:cNvPicPr/>
          <p:nvPr/>
        </p:nvPicPr>
        <p:blipFill>
          <a:blip r:embed="rId4"/>
          <a:stretch/>
        </p:blipFill>
        <p:spPr>
          <a:xfrm>
            <a:off x="421200" y="39240"/>
            <a:ext cx="875520" cy="875520"/>
          </a:xfrm>
          <a:prstGeom prst="rect">
            <a:avLst/>
          </a:prstGeom>
          <a:ln w="9360">
            <a:noFill/>
          </a:ln>
        </p:spPr>
      </p:pic>
      <p:pic>
        <p:nvPicPr>
          <p:cNvPr id="3" name="Picture 2" descr=""/>
          <p:cNvPicPr/>
          <p:nvPr/>
        </p:nvPicPr>
        <p:blipFill>
          <a:blip r:embed="rId5"/>
          <a:stretch/>
        </p:blipFill>
        <p:spPr>
          <a:xfrm>
            <a:off x="3673080" y="37440"/>
            <a:ext cx="1634400" cy="986040"/>
          </a:xfrm>
          <a:prstGeom prst="rect">
            <a:avLst/>
          </a:prstGeom>
          <a:ln>
            <a:noFill/>
          </a:ln>
        </p:spPr>
      </p:pic>
      <p:pic>
        <p:nvPicPr>
          <p:cNvPr id="4" name="Picture 6" descr=""/>
          <p:cNvPicPr/>
          <p:nvPr/>
        </p:nvPicPr>
        <p:blipFill>
          <a:blip r:embed="rId6"/>
          <a:stretch/>
        </p:blipFill>
        <p:spPr>
          <a:xfrm>
            <a:off x="2876040" y="675360"/>
            <a:ext cx="3137040" cy="825120"/>
          </a:xfrm>
          <a:prstGeom prst="rect">
            <a:avLst/>
          </a:prstGeom>
          <a:ln>
            <a:noFill/>
          </a:ln>
        </p:spPr>
      </p:pic>
      <p:pic>
        <p:nvPicPr>
          <p:cNvPr id="5" name="Picture 4" descr=""/>
          <p:cNvPicPr/>
          <p:nvPr/>
        </p:nvPicPr>
        <p:blipFill>
          <a:blip r:embed="rId7"/>
          <a:stretch/>
        </p:blipFill>
        <p:spPr>
          <a:xfrm>
            <a:off x="5820480" y="-236880"/>
            <a:ext cx="1607760" cy="1607760"/>
          </a:xfrm>
          <a:prstGeom prst="rect">
            <a:avLst/>
          </a:prstGeom>
          <a:ln>
            <a:noFill/>
          </a:ln>
        </p:spPr>
      </p:pic>
      <p:pic>
        <p:nvPicPr>
          <p:cNvPr id="6" name="Picture 5" descr=""/>
          <p:cNvPicPr/>
          <p:nvPr/>
        </p:nvPicPr>
        <p:blipFill>
          <a:blip r:embed="rId8"/>
          <a:stretch/>
        </p:blipFill>
        <p:spPr>
          <a:xfrm>
            <a:off x="7583400" y="27000"/>
            <a:ext cx="873720" cy="1028160"/>
          </a:xfrm>
          <a:prstGeom prst="rect">
            <a:avLst/>
          </a:prstGeom>
          <a:ln>
            <a:noFill/>
          </a:ln>
        </p:spPr>
      </p:pic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sr-Latn-C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r-Latn-C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r-Latn-C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r-Latn-C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r-Latn-C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r-Latn-CS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sr-Latn-C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r-Latn-CS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sr-Latn-C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r-Latn-CS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sr-Latn-C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9"/>
    <p:sldLayoutId id="2147483650" r:id="rId10"/>
    <p:sldLayoutId id="2147483651" r:id="rId11"/>
    <p:sldLayoutId id="2147483652" r:id="rId12"/>
    <p:sldLayoutId id="2147483653" r:id="rId13"/>
    <p:sldLayoutId id="2147483654" r:id="rId14"/>
    <p:sldLayoutId id="2147483655" r:id="rId15"/>
    <p:sldLayoutId id="2147483656" r:id="rId16"/>
    <p:sldLayoutId id="2147483657" r:id="rId17"/>
    <p:sldLayoutId id="2147483658" r:id="rId18"/>
    <p:sldLayoutId id="2147483659" r:id="rId19"/>
    <p:sldLayoutId id="2147483660" r:id="rId20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10" descr="Take One.gif"/>
          <p:cNvPicPr/>
          <p:nvPr/>
        </p:nvPicPr>
        <p:blipFill>
          <a:blip r:embed="rId2"/>
          <a:stretch/>
        </p:blipFill>
        <p:spPr>
          <a:xfrm>
            <a:off x="0" y="0"/>
            <a:ext cx="9143280" cy="6857280"/>
          </a:xfrm>
          <a:prstGeom prst="rect">
            <a:avLst/>
          </a:prstGeom>
          <a:ln w="9360">
            <a:noFill/>
          </a:ln>
        </p:spPr>
      </p:pic>
      <p:pic>
        <p:nvPicPr>
          <p:cNvPr id="46" name="Picture 1" descr=""/>
          <p:cNvPicPr/>
          <p:nvPr/>
        </p:nvPicPr>
        <p:blipFill>
          <a:blip r:embed="rId3"/>
          <a:stretch/>
        </p:blipFill>
        <p:spPr>
          <a:xfrm>
            <a:off x="1672200" y="24120"/>
            <a:ext cx="964440" cy="964440"/>
          </a:xfrm>
          <a:prstGeom prst="rect">
            <a:avLst/>
          </a:prstGeom>
          <a:ln w="9360">
            <a:noFill/>
          </a:ln>
        </p:spPr>
      </p:pic>
      <p:pic>
        <p:nvPicPr>
          <p:cNvPr id="47" name="Picture 1" descr=""/>
          <p:cNvPicPr/>
          <p:nvPr/>
        </p:nvPicPr>
        <p:blipFill>
          <a:blip r:embed="rId4"/>
          <a:stretch/>
        </p:blipFill>
        <p:spPr>
          <a:xfrm>
            <a:off x="421200" y="39240"/>
            <a:ext cx="875520" cy="875520"/>
          </a:xfrm>
          <a:prstGeom prst="rect">
            <a:avLst/>
          </a:prstGeom>
          <a:ln w="9360">
            <a:noFill/>
          </a:ln>
        </p:spPr>
      </p:pic>
      <p:pic>
        <p:nvPicPr>
          <p:cNvPr id="48" name="Picture 2" descr=""/>
          <p:cNvPicPr/>
          <p:nvPr/>
        </p:nvPicPr>
        <p:blipFill>
          <a:blip r:embed="rId5"/>
          <a:stretch/>
        </p:blipFill>
        <p:spPr>
          <a:xfrm>
            <a:off x="3673080" y="37440"/>
            <a:ext cx="1634400" cy="986040"/>
          </a:xfrm>
          <a:prstGeom prst="rect">
            <a:avLst/>
          </a:prstGeom>
          <a:ln>
            <a:noFill/>
          </a:ln>
        </p:spPr>
      </p:pic>
      <p:pic>
        <p:nvPicPr>
          <p:cNvPr id="49" name="Picture 6" descr=""/>
          <p:cNvPicPr/>
          <p:nvPr/>
        </p:nvPicPr>
        <p:blipFill>
          <a:blip r:embed="rId6"/>
          <a:stretch/>
        </p:blipFill>
        <p:spPr>
          <a:xfrm>
            <a:off x="2876040" y="675360"/>
            <a:ext cx="3137040" cy="825120"/>
          </a:xfrm>
          <a:prstGeom prst="rect">
            <a:avLst/>
          </a:prstGeom>
          <a:ln>
            <a:noFill/>
          </a:ln>
        </p:spPr>
      </p:pic>
      <p:pic>
        <p:nvPicPr>
          <p:cNvPr id="50" name="Picture 4" descr=""/>
          <p:cNvPicPr/>
          <p:nvPr/>
        </p:nvPicPr>
        <p:blipFill>
          <a:blip r:embed="rId7"/>
          <a:stretch/>
        </p:blipFill>
        <p:spPr>
          <a:xfrm>
            <a:off x="5820480" y="-236880"/>
            <a:ext cx="1607760" cy="1607760"/>
          </a:xfrm>
          <a:prstGeom prst="rect">
            <a:avLst/>
          </a:prstGeom>
          <a:ln>
            <a:noFill/>
          </a:ln>
        </p:spPr>
      </p:pic>
      <p:pic>
        <p:nvPicPr>
          <p:cNvPr id="51" name="Picture 5" descr=""/>
          <p:cNvPicPr/>
          <p:nvPr/>
        </p:nvPicPr>
        <p:blipFill>
          <a:blip r:embed="rId8"/>
          <a:stretch/>
        </p:blipFill>
        <p:spPr>
          <a:xfrm>
            <a:off x="7583400" y="27000"/>
            <a:ext cx="873720" cy="1028160"/>
          </a:xfrm>
          <a:prstGeom prst="rect">
            <a:avLst/>
          </a:prstGeom>
          <a:ln>
            <a:noFill/>
          </a:ln>
        </p:spPr>
      </p:pic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sr-Latn-C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r-Latn-C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r-Latn-C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r-Latn-C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r-Latn-C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r-Latn-CS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sr-Latn-C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r-Latn-CS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sr-Latn-C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r-Latn-CS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sr-Latn-C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668" r:id="rId15"/>
    <p:sldLayoutId id="2147483669" r:id="rId16"/>
    <p:sldLayoutId id="2147483670" r:id="rId17"/>
    <p:sldLayoutId id="2147483671" r:id="rId18"/>
    <p:sldLayoutId id="2147483672" r:id="rId19"/>
    <p:sldLayoutId id="2147483673" r:id="rId20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icture 10" descr="Take One.gif"/>
          <p:cNvPicPr/>
          <p:nvPr/>
        </p:nvPicPr>
        <p:blipFill>
          <a:blip r:embed="rId2"/>
          <a:stretch/>
        </p:blipFill>
        <p:spPr>
          <a:xfrm>
            <a:off x="0" y="0"/>
            <a:ext cx="9143280" cy="6857280"/>
          </a:xfrm>
          <a:prstGeom prst="rect">
            <a:avLst/>
          </a:prstGeom>
          <a:ln w="9360">
            <a:noFill/>
          </a:ln>
        </p:spPr>
      </p:pic>
      <p:pic>
        <p:nvPicPr>
          <p:cNvPr id="91" name="Picture 1" descr=""/>
          <p:cNvPicPr/>
          <p:nvPr/>
        </p:nvPicPr>
        <p:blipFill>
          <a:blip r:embed="rId3"/>
          <a:stretch/>
        </p:blipFill>
        <p:spPr>
          <a:xfrm>
            <a:off x="1672200" y="24120"/>
            <a:ext cx="964440" cy="964440"/>
          </a:xfrm>
          <a:prstGeom prst="rect">
            <a:avLst/>
          </a:prstGeom>
          <a:ln w="9360">
            <a:noFill/>
          </a:ln>
        </p:spPr>
      </p:pic>
      <p:pic>
        <p:nvPicPr>
          <p:cNvPr id="92" name="Picture 1" descr=""/>
          <p:cNvPicPr/>
          <p:nvPr/>
        </p:nvPicPr>
        <p:blipFill>
          <a:blip r:embed="rId4"/>
          <a:stretch/>
        </p:blipFill>
        <p:spPr>
          <a:xfrm>
            <a:off x="421200" y="39240"/>
            <a:ext cx="875520" cy="875520"/>
          </a:xfrm>
          <a:prstGeom prst="rect">
            <a:avLst/>
          </a:prstGeom>
          <a:ln w="9360">
            <a:noFill/>
          </a:ln>
        </p:spPr>
      </p:pic>
      <p:pic>
        <p:nvPicPr>
          <p:cNvPr id="93" name="Picture 2" descr=""/>
          <p:cNvPicPr/>
          <p:nvPr/>
        </p:nvPicPr>
        <p:blipFill>
          <a:blip r:embed="rId5"/>
          <a:stretch/>
        </p:blipFill>
        <p:spPr>
          <a:xfrm>
            <a:off x="3673080" y="37440"/>
            <a:ext cx="1634400" cy="986040"/>
          </a:xfrm>
          <a:prstGeom prst="rect">
            <a:avLst/>
          </a:prstGeom>
          <a:ln>
            <a:noFill/>
          </a:ln>
        </p:spPr>
      </p:pic>
      <p:pic>
        <p:nvPicPr>
          <p:cNvPr id="94" name="Picture 6" descr=""/>
          <p:cNvPicPr/>
          <p:nvPr/>
        </p:nvPicPr>
        <p:blipFill>
          <a:blip r:embed="rId6"/>
          <a:stretch/>
        </p:blipFill>
        <p:spPr>
          <a:xfrm>
            <a:off x="2876040" y="675360"/>
            <a:ext cx="3137040" cy="825120"/>
          </a:xfrm>
          <a:prstGeom prst="rect">
            <a:avLst/>
          </a:prstGeom>
          <a:ln>
            <a:noFill/>
          </a:ln>
        </p:spPr>
      </p:pic>
      <p:pic>
        <p:nvPicPr>
          <p:cNvPr id="95" name="Picture 4" descr=""/>
          <p:cNvPicPr/>
          <p:nvPr/>
        </p:nvPicPr>
        <p:blipFill>
          <a:blip r:embed="rId7"/>
          <a:stretch/>
        </p:blipFill>
        <p:spPr>
          <a:xfrm>
            <a:off x="5820480" y="-236880"/>
            <a:ext cx="1607760" cy="1607760"/>
          </a:xfrm>
          <a:prstGeom prst="rect">
            <a:avLst/>
          </a:prstGeom>
          <a:ln>
            <a:noFill/>
          </a:ln>
        </p:spPr>
      </p:pic>
      <p:pic>
        <p:nvPicPr>
          <p:cNvPr id="96" name="Picture 5" descr=""/>
          <p:cNvPicPr/>
          <p:nvPr/>
        </p:nvPicPr>
        <p:blipFill>
          <a:blip r:embed="rId8"/>
          <a:stretch/>
        </p:blipFill>
        <p:spPr>
          <a:xfrm>
            <a:off x="7583400" y="27000"/>
            <a:ext cx="873720" cy="1028160"/>
          </a:xfrm>
          <a:prstGeom prst="rect">
            <a:avLst/>
          </a:prstGeom>
          <a:ln>
            <a:noFill/>
          </a:ln>
        </p:spPr>
      </p:pic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57200" y="1371600"/>
            <a:ext cx="3007440" cy="1161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sr-Latn-C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3575160" y="1371600"/>
            <a:ext cx="2493720" cy="536508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r-Latn-C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r-Latn-C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r-Latn-C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r-Latn-C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r-Latn-C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r-Latn-C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r-Latn-C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6194160" y="1371600"/>
            <a:ext cx="2493720" cy="536508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r-Latn-C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r-Latn-C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r-Latn-C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r-Latn-C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r-Latn-C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r-Latn-C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r-Latn-C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10" descr="Take One.gif"/>
          <p:cNvPicPr/>
          <p:nvPr/>
        </p:nvPicPr>
        <p:blipFill>
          <a:blip r:embed="rId2"/>
          <a:stretch/>
        </p:blipFill>
        <p:spPr>
          <a:xfrm>
            <a:off x="0" y="0"/>
            <a:ext cx="9143280" cy="6857280"/>
          </a:xfrm>
          <a:prstGeom prst="rect">
            <a:avLst/>
          </a:prstGeom>
          <a:ln w="9360">
            <a:noFill/>
          </a:ln>
        </p:spPr>
      </p:pic>
      <p:pic>
        <p:nvPicPr>
          <p:cNvPr id="137" name="Picture 1" descr=""/>
          <p:cNvPicPr/>
          <p:nvPr/>
        </p:nvPicPr>
        <p:blipFill>
          <a:blip r:embed="rId3"/>
          <a:stretch/>
        </p:blipFill>
        <p:spPr>
          <a:xfrm>
            <a:off x="1672200" y="24120"/>
            <a:ext cx="964440" cy="964440"/>
          </a:xfrm>
          <a:prstGeom prst="rect">
            <a:avLst/>
          </a:prstGeom>
          <a:ln w="9360">
            <a:noFill/>
          </a:ln>
        </p:spPr>
      </p:pic>
      <p:pic>
        <p:nvPicPr>
          <p:cNvPr id="138" name="Picture 1" descr=""/>
          <p:cNvPicPr/>
          <p:nvPr/>
        </p:nvPicPr>
        <p:blipFill>
          <a:blip r:embed="rId4"/>
          <a:stretch/>
        </p:blipFill>
        <p:spPr>
          <a:xfrm>
            <a:off x="421200" y="39240"/>
            <a:ext cx="875520" cy="875520"/>
          </a:xfrm>
          <a:prstGeom prst="rect">
            <a:avLst/>
          </a:prstGeom>
          <a:ln w="9360">
            <a:noFill/>
          </a:ln>
        </p:spPr>
      </p:pic>
      <p:pic>
        <p:nvPicPr>
          <p:cNvPr id="139" name="Picture 2" descr=""/>
          <p:cNvPicPr/>
          <p:nvPr/>
        </p:nvPicPr>
        <p:blipFill>
          <a:blip r:embed="rId5"/>
          <a:stretch/>
        </p:blipFill>
        <p:spPr>
          <a:xfrm>
            <a:off x="3673080" y="37440"/>
            <a:ext cx="1634400" cy="986040"/>
          </a:xfrm>
          <a:prstGeom prst="rect">
            <a:avLst/>
          </a:prstGeom>
          <a:ln>
            <a:noFill/>
          </a:ln>
        </p:spPr>
      </p:pic>
      <p:pic>
        <p:nvPicPr>
          <p:cNvPr id="140" name="Picture 6" descr=""/>
          <p:cNvPicPr/>
          <p:nvPr/>
        </p:nvPicPr>
        <p:blipFill>
          <a:blip r:embed="rId6"/>
          <a:stretch/>
        </p:blipFill>
        <p:spPr>
          <a:xfrm>
            <a:off x="2876040" y="675360"/>
            <a:ext cx="3137040" cy="825120"/>
          </a:xfrm>
          <a:prstGeom prst="rect">
            <a:avLst/>
          </a:prstGeom>
          <a:ln>
            <a:noFill/>
          </a:ln>
        </p:spPr>
      </p:pic>
      <p:pic>
        <p:nvPicPr>
          <p:cNvPr id="141" name="Picture 4" descr=""/>
          <p:cNvPicPr/>
          <p:nvPr/>
        </p:nvPicPr>
        <p:blipFill>
          <a:blip r:embed="rId7"/>
          <a:stretch/>
        </p:blipFill>
        <p:spPr>
          <a:xfrm>
            <a:off x="5820480" y="-236880"/>
            <a:ext cx="1607760" cy="1607760"/>
          </a:xfrm>
          <a:prstGeom prst="rect">
            <a:avLst/>
          </a:prstGeom>
          <a:ln>
            <a:noFill/>
          </a:ln>
        </p:spPr>
      </p:pic>
      <p:pic>
        <p:nvPicPr>
          <p:cNvPr id="142" name="Picture 5" descr=""/>
          <p:cNvPicPr/>
          <p:nvPr/>
        </p:nvPicPr>
        <p:blipFill>
          <a:blip r:embed="rId8"/>
          <a:stretch/>
        </p:blipFill>
        <p:spPr>
          <a:xfrm>
            <a:off x="7583400" y="27000"/>
            <a:ext cx="873720" cy="1028160"/>
          </a:xfrm>
          <a:prstGeom prst="rect">
            <a:avLst/>
          </a:prstGeom>
          <a:ln>
            <a:noFill/>
          </a:ln>
        </p:spPr>
      </p:pic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sr-Latn-C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r-Latn-C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r-Latn-C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r-Latn-C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r-Latn-C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sr-Latn-C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r-Latn-CS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sr-Latn-C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r-Latn-CS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sr-Latn-C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r-Latn-CS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sr-Latn-C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  <p:sldLayoutId id="2147483698" r:id="rId19"/>
    <p:sldLayoutId id="2147483699" r:id="rId20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8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CustomShape 1"/>
          <p:cNvSpPr/>
          <p:nvPr/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2" name="CustomShape 2"/>
          <p:cNvSpPr/>
          <p:nvPr/>
        </p:nvSpPr>
        <p:spPr>
          <a:xfrm>
            <a:off x="1371600" y="3886200"/>
            <a:ext cx="6400080" cy="1751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3" name="CustomShape 3"/>
          <p:cNvSpPr/>
          <p:nvPr/>
        </p:nvSpPr>
        <p:spPr>
          <a:xfrm>
            <a:off x="1115640" y="1556640"/>
            <a:ext cx="6912360" cy="2344680"/>
          </a:xfrm>
          <a:prstGeom prst="rect">
            <a:avLst/>
          </a:prstGeom>
          <a:gradFill rotWithShape="0">
            <a:gsLst>
              <a:gs pos="0">
                <a:srgbClr val="beffe2"/>
              </a:gs>
              <a:gs pos="100000">
                <a:srgbClr val="e6fff4"/>
              </a:gs>
            </a:gsLst>
            <a:lin ang="16200000"/>
          </a:gradFill>
          <a:ln>
            <a:solidFill>
              <a:srgbClr val="00c795"/>
            </a:solidFill>
          </a:ln>
          <a:effectLst>
            <a:outerShdw blurRad="4000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GB" sz="1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MENTAL MODELS AS CHANGE CATALYSTS IN EDUCATIONAL LEADERSHIP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hr-HR" sz="1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 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hr-HR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Snežana Jokić </a:t>
            </a:r>
            <a:endParaRPr b="0" lang="en-US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hr-HR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Maša Magzan</a:t>
            </a:r>
            <a:endParaRPr b="0" lang="en-US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hr-HR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Ana-Maria Karleuša</a:t>
            </a:r>
            <a:endParaRPr b="0" lang="en-US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 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184" name="CustomShape 4"/>
          <p:cNvSpPr/>
          <p:nvPr/>
        </p:nvSpPr>
        <p:spPr>
          <a:xfrm>
            <a:off x="611640" y="3789000"/>
            <a:ext cx="7812000" cy="2678040"/>
          </a:xfrm>
          <a:prstGeom prst="rect">
            <a:avLst/>
          </a:prstGeom>
          <a:gradFill rotWithShape="0">
            <a:gsLst>
              <a:gs pos="0">
                <a:srgbClr val="beffe2"/>
              </a:gs>
              <a:gs pos="100000">
                <a:srgbClr val="e6fff4"/>
              </a:gs>
            </a:gsLst>
            <a:lin ang="16200000"/>
          </a:gradFill>
          <a:ln>
            <a:solidFill>
              <a:srgbClr val="00c795"/>
            </a:solidFill>
          </a:ln>
          <a:effectLst>
            <a:outerShdw blurRad="4000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GB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INTRODUCTION </a:t>
            </a:r>
            <a:endParaRPr b="0" lang="en-US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hr-HR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- </a:t>
            </a:r>
            <a:r>
              <a:rPr b="0" lang="en-GB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mental models </a:t>
            </a:r>
            <a:r>
              <a:rPr b="0" lang="hr-HR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as catalyst of </a:t>
            </a:r>
            <a:r>
              <a:rPr b="0" lang="en-GB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leadership styles, decision-making</a:t>
            </a:r>
            <a:r>
              <a:rPr b="0" lang="hr-HR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b="0" lang="en-GB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and the development of educational institutions as learning communities</a:t>
            </a:r>
            <a:endParaRPr b="0" lang="en-US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hr-HR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- </a:t>
            </a:r>
            <a:r>
              <a:rPr b="0" lang="en-GB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cognitive flexibility, emotional intelligence and the capacity to guide collective growth</a:t>
            </a:r>
            <a:endParaRPr b="0" lang="en-US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hr-HR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- </a:t>
            </a:r>
            <a:r>
              <a:rPr b="0" lang="en-GB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reflection, dialogue and behavioral modeling</a:t>
            </a:r>
            <a:endParaRPr b="0" lang="en-US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hr-HR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- </a:t>
            </a:r>
            <a:r>
              <a:rPr b="0" lang="en-GB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educational leadership, organizational learning and cognitive psychology</a:t>
            </a:r>
            <a:endParaRPr b="0" lang="en-US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GB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The guiding research question is: </a:t>
            </a:r>
            <a:r>
              <a:rPr b="1" i="1" lang="en-GB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“How do educational leaders’ mental models shape leadership styles, and how do these models contribute to—or constrain—the development of educational institutions as learning communities?”</a:t>
            </a:r>
            <a:endParaRPr b="0" lang="en-US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CustomShape 1"/>
          <p:cNvSpPr/>
          <p:nvPr/>
        </p:nvSpPr>
        <p:spPr>
          <a:xfrm>
            <a:off x="467640" y="2133000"/>
            <a:ext cx="5040360" cy="1223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6" name="CustomShape 2"/>
          <p:cNvSpPr/>
          <p:nvPr/>
        </p:nvSpPr>
        <p:spPr>
          <a:xfrm>
            <a:off x="450360" y="2590920"/>
            <a:ext cx="8083440" cy="3988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7" name="CustomShape 3"/>
          <p:cNvSpPr/>
          <p:nvPr/>
        </p:nvSpPr>
        <p:spPr>
          <a:xfrm>
            <a:off x="611640" y="1700640"/>
            <a:ext cx="7560360" cy="1430280"/>
          </a:xfrm>
          <a:prstGeom prst="rect">
            <a:avLst/>
          </a:prstGeom>
          <a:gradFill rotWithShape="0">
            <a:gsLst>
              <a:gs pos="0">
                <a:srgbClr val="d9ffee"/>
              </a:gs>
              <a:gs pos="100000">
                <a:srgbClr val="effff7"/>
              </a:gs>
            </a:gsLst>
            <a:lin ang="16200000"/>
          </a:gradFill>
          <a:ln>
            <a:solidFill>
              <a:srgbClr val="a5dec5"/>
            </a:solidFill>
          </a:ln>
          <a:effectLst>
            <a:outerShdw blurRad="4000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hr-HR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- </a:t>
            </a:r>
            <a:r>
              <a:rPr b="0" lang="en-GB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Peter Senge (1990)</a:t>
            </a:r>
            <a:r>
              <a:rPr b="0" lang="hr-HR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: L</a:t>
            </a:r>
            <a:r>
              <a:rPr b="0" lang="en-GB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earning organizations</a:t>
            </a:r>
            <a:r>
              <a:rPr b="0" lang="hr-HR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b="0" lang="en-GB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identifies mental models as one of five key disciplines essential for organizational learning</a:t>
            </a:r>
            <a:endParaRPr b="0" lang="en-US" sz="1400" spc="-1" strike="noStrike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hr-HR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b="0" lang="en-GB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dialogue, reflection and continuous learning</a:t>
            </a:r>
            <a:endParaRPr b="0" lang="en-US" sz="1400" spc="-1" strike="noStrike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hr-HR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b="0" lang="en-GB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flexible and conscious </a:t>
            </a:r>
            <a:r>
              <a:rPr b="0" lang="hr-HR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leadership </a:t>
            </a:r>
            <a:r>
              <a:rPr b="0" lang="hr-HR" sz="1400" spc="-1" strike="noStrike">
                <a:solidFill>
                  <a:srgbClr val="000000"/>
                </a:solidFill>
                <a:latin typeface="Wingdings"/>
                <a:ea typeface="DejaVu Sans"/>
              </a:rPr>
              <a:t></a:t>
            </a:r>
            <a:r>
              <a:rPr b="0" lang="hr-HR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b="0" lang="en-GB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trust, professional growth and collaboration</a:t>
            </a:r>
            <a:endParaRPr b="0" lang="en-US" sz="1400" spc="-1" strike="noStrike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hr-HR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b="0" lang="hr-HR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l</a:t>
            </a:r>
            <a:r>
              <a:rPr b="0" lang="en-GB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eadership enables institutions to become dynamic learning communities</a:t>
            </a:r>
            <a:endParaRPr b="0" lang="en-US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400" spc="-1" strike="noStrike">
              <a:latin typeface="Arial"/>
            </a:endParaRPr>
          </a:p>
        </p:txBody>
      </p:sp>
      <p:sp>
        <p:nvSpPr>
          <p:cNvPr id="188" name="CustomShape 4"/>
          <p:cNvSpPr/>
          <p:nvPr/>
        </p:nvSpPr>
        <p:spPr>
          <a:xfrm>
            <a:off x="683640" y="3285000"/>
            <a:ext cx="6912360" cy="608040"/>
          </a:xfrm>
          <a:prstGeom prst="rect">
            <a:avLst/>
          </a:prstGeom>
          <a:noFill/>
          <a:ln>
            <a:noFill/>
          </a:ln>
          <a:effectLst>
            <a:outerShdw blurRad="4000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GB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COGNITIVE LEADERSHIP AND TRANSFORMATIVE PRACTICE</a:t>
            </a:r>
            <a:endParaRPr b="0" lang="en-U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600" spc="-1" strike="noStrike">
              <a:latin typeface="Arial"/>
            </a:endParaRPr>
          </a:p>
        </p:txBody>
      </p:sp>
      <p:graphicFrame>
        <p:nvGraphicFramePr>
          <p:cNvPr id="189" name="Table 5"/>
          <p:cNvGraphicFramePr/>
          <p:nvPr/>
        </p:nvGraphicFramePr>
        <p:xfrm>
          <a:off x="539640" y="4077000"/>
          <a:ext cx="7920360" cy="1511640"/>
        </p:xfrm>
        <a:graphic>
          <a:graphicData uri="http://schemas.openxmlformats.org/drawingml/2006/table">
            <a:tbl>
              <a:tblPr/>
              <a:tblGrid>
                <a:gridCol w="1656000"/>
                <a:gridCol w="1440000"/>
                <a:gridCol w="2376000"/>
                <a:gridCol w="2448360"/>
              </a:tblGrid>
              <a:tr h="456120"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1" lang="en-GB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Leadership Style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marL="68400" marR="68400">
                    <a:lnL w="9360">
                      <a:solidFill>
                        <a:srgbClr val="00c795"/>
                      </a:solidFill>
                    </a:lnL>
                    <a:lnR w="9360">
                      <a:solidFill>
                        <a:srgbClr val="00c795"/>
                      </a:solidFill>
                    </a:lnR>
                    <a:lnT w="9360">
                      <a:solidFill>
                        <a:srgbClr val="00c795"/>
                      </a:solidFill>
                    </a:lnT>
                    <a:lnB w="9360">
                      <a:solidFill>
                        <a:srgbClr val="00c795"/>
                      </a:solidFill>
                    </a:lnB>
                    <a:solidFill>
                      <a:srgbClr val="beffe2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1" lang="en-GB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Leader Characteristics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marL="68400" marR="68400">
                    <a:lnL w="9360">
                      <a:solidFill>
                        <a:srgbClr val="00c795"/>
                      </a:solidFill>
                    </a:lnL>
                    <a:lnR w="9360">
                      <a:solidFill>
                        <a:srgbClr val="00c795"/>
                      </a:solidFill>
                    </a:lnR>
                    <a:lnT w="9360">
                      <a:solidFill>
                        <a:srgbClr val="00c795"/>
                      </a:solidFill>
                    </a:lnT>
                    <a:lnB w="9360">
                      <a:solidFill>
                        <a:srgbClr val="00c795"/>
                      </a:solidFill>
                    </a:lnB>
                    <a:solidFill>
                      <a:srgbClr val="beffe2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1" lang="en-GB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Mental Model (Cognitive Basis)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marL="68400" marR="68400">
                    <a:lnL w="9360">
                      <a:solidFill>
                        <a:srgbClr val="00c795"/>
                      </a:solidFill>
                    </a:lnL>
                    <a:lnR w="9360">
                      <a:solidFill>
                        <a:srgbClr val="00c795"/>
                      </a:solidFill>
                    </a:lnR>
                    <a:lnT w="9360">
                      <a:solidFill>
                        <a:srgbClr val="00c795"/>
                      </a:solidFill>
                    </a:lnT>
                    <a:lnB w="9360">
                      <a:solidFill>
                        <a:srgbClr val="00c795"/>
                      </a:solidFill>
                    </a:lnB>
                    <a:solidFill>
                      <a:srgbClr val="beffe2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1" lang="en-GB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Effects on the Collective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marL="68400" marR="68400">
                    <a:lnL w="9360">
                      <a:solidFill>
                        <a:srgbClr val="00c795"/>
                      </a:solidFill>
                    </a:lnL>
                    <a:lnR w="9360">
                      <a:solidFill>
                        <a:srgbClr val="00c795"/>
                      </a:solidFill>
                    </a:lnR>
                    <a:lnT w="9360">
                      <a:solidFill>
                        <a:srgbClr val="00c795"/>
                      </a:solidFill>
                    </a:lnT>
                    <a:lnB w="9360">
                      <a:solidFill>
                        <a:srgbClr val="00c795"/>
                      </a:solidFill>
                    </a:lnB>
                    <a:solidFill>
                      <a:srgbClr val="beffe2"/>
                    </a:solidFill>
                  </a:tcPr>
                </a:tc>
              </a:tr>
              <a:tr h="585720"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1" lang="en-GB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Autocratic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68400" marR="68400">
                    <a:lnL w="9360">
                      <a:solidFill>
                        <a:srgbClr val="00c795"/>
                      </a:solidFill>
                    </a:lnL>
                    <a:lnR w="9360">
                      <a:solidFill>
                        <a:srgbClr val="00c795"/>
                      </a:solidFill>
                    </a:lnR>
                    <a:lnT w="9360">
                      <a:solidFill>
                        <a:srgbClr val="00c795"/>
                      </a:solidFill>
                    </a:lnT>
                    <a:lnB w="9360">
                      <a:solidFill>
                        <a:srgbClr val="00c795"/>
                      </a:solidFill>
                    </a:lnB>
                    <a:solidFill>
                      <a:srgbClr val="beffe2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n-GB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Directiveness, centralized control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68400" marR="68400">
                    <a:lnL w="9360">
                      <a:solidFill>
                        <a:srgbClr val="00c795"/>
                      </a:solidFill>
                    </a:lnL>
                    <a:lnR w="9360">
                      <a:solidFill>
                        <a:srgbClr val="00c795"/>
                      </a:solidFill>
                    </a:lnR>
                    <a:lnT w="9360">
                      <a:solidFill>
                        <a:srgbClr val="00c795"/>
                      </a:solidFill>
                    </a:lnT>
                    <a:lnB w="9360">
                      <a:solidFill>
                        <a:srgbClr val="00c795"/>
                      </a:solidFill>
                    </a:lnB>
                    <a:solidFill>
                      <a:srgbClr val="beffe2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n-GB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The world is unpredictable → stability is maintained by a firm hand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68400" marR="68400">
                    <a:lnL w="9360">
                      <a:solidFill>
                        <a:srgbClr val="00c795"/>
                      </a:solidFill>
                    </a:lnL>
                    <a:lnR w="9360">
                      <a:solidFill>
                        <a:srgbClr val="00c795"/>
                      </a:solidFill>
                    </a:lnR>
                    <a:lnT w="9360">
                      <a:solidFill>
                        <a:srgbClr val="00c795"/>
                      </a:solidFill>
                    </a:lnT>
                    <a:lnB w="9360">
                      <a:solidFill>
                        <a:srgbClr val="00c795"/>
                      </a:solidFill>
                    </a:lnB>
                    <a:solidFill>
                      <a:srgbClr val="beffe2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n-GB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Passivity, resistance, decreased trust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68400" marR="68400">
                    <a:lnL w="9360">
                      <a:solidFill>
                        <a:srgbClr val="00c795"/>
                      </a:solidFill>
                    </a:lnL>
                    <a:lnR w="9360">
                      <a:solidFill>
                        <a:srgbClr val="00c795"/>
                      </a:solidFill>
                    </a:lnR>
                    <a:lnT w="9360">
                      <a:solidFill>
                        <a:srgbClr val="00c795"/>
                      </a:solidFill>
                    </a:lnT>
                    <a:lnB w="9360">
                      <a:solidFill>
                        <a:srgbClr val="00c795"/>
                      </a:solidFill>
                    </a:lnB>
                    <a:solidFill>
                      <a:srgbClr val="beffe2"/>
                    </a:solidFill>
                  </a:tcPr>
                </a:tc>
              </a:tr>
              <a:tr h="390600"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1" lang="en-GB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Transformational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68400" marR="68400">
                    <a:lnL w="9360">
                      <a:solidFill>
                        <a:srgbClr val="00c795"/>
                      </a:solidFill>
                    </a:lnL>
                    <a:lnR w="9360">
                      <a:solidFill>
                        <a:srgbClr val="00c795"/>
                      </a:solidFill>
                    </a:lnR>
                    <a:lnT w="9360">
                      <a:solidFill>
                        <a:srgbClr val="00c795"/>
                      </a:solidFill>
                    </a:lnT>
                    <a:lnB w="9360">
                      <a:solidFill>
                        <a:srgbClr val="00c795"/>
                      </a:solidFill>
                    </a:lnB>
                    <a:solidFill>
                      <a:srgbClr val="beffe2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n-GB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Vision, emotional motivation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68400" marR="68400">
                    <a:lnL w="9360">
                      <a:solidFill>
                        <a:srgbClr val="00c795"/>
                      </a:solidFill>
                    </a:lnL>
                    <a:lnR w="9360">
                      <a:solidFill>
                        <a:srgbClr val="00c795"/>
                      </a:solidFill>
                    </a:lnR>
                    <a:lnT w="9360">
                      <a:solidFill>
                        <a:srgbClr val="00c795"/>
                      </a:solidFill>
                    </a:lnT>
                    <a:lnB w="9360">
                      <a:solidFill>
                        <a:srgbClr val="00c795"/>
                      </a:solidFill>
                    </a:lnB>
                    <a:solidFill>
                      <a:srgbClr val="beffe2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n-GB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People are capable of growth and change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68400" marR="68400">
                    <a:lnL w="9360">
                      <a:solidFill>
                        <a:srgbClr val="00c795"/>
                      </a:solidFill>
                    </a:lnL>
                    <a:lnR w="9360">
                      <a:solidFill>
                        <a:srgbClr val="00c795"/>
                      </a:solidFill>
                    </a:lnR>
                    <a:lnT w="9360">
                      <a:solidFill>
                        <a:srgbClr val="00c795"/>
                      </a:solidFill>
                    </a:lnT>
                    <a:lnB w="9360">
                      <a:solidFill>
                        <a:srgbClr val="00c795"/>
                      </a:solidFill>
                    </a:lnB>
                    <a:solidFill>
                      <a:srgbClr val="beffe2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n-GB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High engagement, innovation, collective synergy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68400" marR="68400">
                    <a:lnL w="9360">
                      <a:solidFill>
                        <a:srgbClr val="00c795"/>
                      </a:solidFill>
                    </a:lnL>
                    <a:lnR w="9360">
                      <a:solidFill>
                        <a:srgbClr val="00c795"/>
                      </a:solidFill>
                    </a:lnR>
                    <a:lnT w="9360">
                      <a:solidFill>
                        <a:srgbClr val="00c795"/>
                      </a:solidFill>
                    </a:lnT>
                    <a:lnB w="9360">
                      <a:solidFill>
                        <a:srgbClr val="00c795"/>
                      </a:solidFill>
                    </a:lnB>
                    <a:solidFill>
                      <a:srgbClr val="beffe2"/>
                    </a:solidFill>
                  </a:tcPr>
                </a:tc>
              </a:tr>
              <a:tr h="390600"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1" lang="en-GB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Participative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68400" marR="68400">
                    <a:lnL w="9360">
                      <a:solidFill>
                        <a:srgbClr val="00c795"/>
                      </a:solidFill>
                    </a:lnL>
                    <a:lnR w="9360">
                      <a:solidFill>
                        <a:srgbClr val="00c795"/>
                      </a:solidFill>
                    </a:lnR>
                    <a:lnT w="9360">
                      <a:solidFill>
                        <a:srgbClr val="00c795"/>
                      </a:solidFill>
                    </a:lnT>
                    <a:lnB w="9360">
                      <a:solidFill>
                        <a:srgbClr val="00c795"/>
                      </a:solidFill>
                    </a:lnB>
                    <a:solidFill>
                      <a:srgbClr val="beffe2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n-GB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Dialogue, inclusion, shared authority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68400" marR="68400">
                    <a:lnL w="9360">
                      <a:solidFill>
                        <a:srgbClr val="00c795"/>
                      </a:solidFill>
                    </a:lnL>
                    <a:lnR w="9360">
                      <a:solidFill>
                        <a:srgbClr val="00c795"/>
                      </a:solidFill>
                    </a:lnR>
                    <a:lnT w="9360">
                      <a:solidFill>
                        <a:srgbClr val="00c795"/>
                      </a:solidFill>
                    </a:lnT>
                    <a:lnB w="9360">
                      <a:solidFill>
                        <a:srgbClr val="00c795"/>
                      </a:solidFill>
                    </a:lnB>
                    <a:solidFill>
                      <a:srgbClr val="beffe2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n-GB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Knowledge is collective → change is built collaboratively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68400" marR="68400">
                    <a:lnL w="9360">
                      <a:solidFill>
                        <a:srgbClr val="00c795"/>
                      </a:solidFill>
                    </a:lnL>
                    <a:lnR w="9360">
                      <a:solidFill>
                        <a:srgbClr val="00c795"/>
                      </a:solidFill>
                    </a:lnR>
                    <a:lnT w="9360">
                      <a:solidFill>
                        <a:srgbClr val="00c795"/>
                      </a:solidFill>
                    </a:lnT>
                    <a:lnB w="9360">
                      <a:solidFill>
                        <a:srgbClr val="00c795"/>
                      </a:solidFill>
                    </a:lnB>
                    <a:solidFill>
                      <a:srgbClr val="beffe2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n-GB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Trust, professional autonomy, shared learning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68400" marR="68400">
                    <a:lnL w="9360">
                      <a:solidFill>
                        <a:srgbClr val="00c795"/>
                      </a:solidFill>
                    </a:lnL>
                    <a:lnR w="9360">
                      <a:solidFill>
                        <a:srgbClr val="00c795"/>
                      </a:solidFill>
                    </a:lnR>
                    <a:lnT w="9360">
                      <a:solidFill>
                        <a:srgbClr val="00c795"/>
                      </a:solidFill>
                    </a:lnT>
                    <a:lnB w="9360">
                      <a:solidFill>
                        <a:srgbClr val="00c795"/>
                      </a:solidFill>
                    </a:lnB>
                    <a:solidFill>
                      <a:srgbClr val="beffe2"/>
                    </a:solidFill>
                  </a:tcPr>
                </a:tc>
              </a:tr>
            </a:tbl>
          </a:graphicData>
        </a:graphic>
      </p:graphicFrame>
      <p:sp>
        <p:nvSpPr>
          <p:cNvPr id="190" name="CustomShape 6"/>
          <p:cNvSpPr/>
          <p:nvPr/>
        </p:nvSpPr>
        <p:spPr>
          <a:xfrm>
            <a:off x="621720" y="3717720"/>
            <a:ext cx="6843960" cy="25956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anchor="ctr">
            <a:spAutoFit/>
          </a:bodyPr>
          <a:p>
            <a:pPr algn="just">
              <a:lnSpc>
                <a:spcPct val="100000"/>
              </a:lnSpc>
            </a:pPr>
            <a:r>
              <a:rPr b="0" i="1" lang="en-GB" sz="1100" spc="-1" strike="noStrike">
                <a:solidFill>
                  <a:srgbClr val="000000"/>
                </a:solidFill>
                <a:latin typeface="Times New Roman"/>
                <a:ea typeface="Calibri"/>
              </a:rPr>
              <a:t>Table 1: Comparative Overview of Leadership Style</a:t>
            </a:r>
            <a:r>
              <a:rPr b="0" lang="en-GB" sz="11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Peter Senge (1990), </a:t>
            </a:r>
            <a:r>
              <a:rPr b="0" i="1" lang="en-GB" sz="1100" spc="-1" strike="noStrike">
                <a:solidFill>
                  <a:srgbClr val="000000"/>
                </a:solidFill>
                <a:latin typeface="Times New Roman"/>
                <a:ea typeface="Calibri"/>
              </a:rPr>
              <a:t>s and Belongign Mental Models in Education</a:t>
            </a:r>
            <a:endParaRPr b="0" lang="en-US" sz="11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CustomShape 1"/>
          <p:cNvSpPr/>
          <p:nvPr/>
        </p:nvSpPr>
        <p:spPr>
          <a:xfrm>
            <a:off x="228600" y="1523880"/>
            <a:ext cx="8228880" cy="867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2" name="CustomShape 2"/>
          <p:cNvSpPr/>
          <p:nvPr/>
        </p:nvSpPr>
        <p:spPr>
          <a:xfrm>
            <a:off x="457200" y="2666880"/>
            <a:ext cx="3733200" cy="3991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3" name="CustomShape 3"/>
          <p:cNvSpPr/>
          <p:nvPr/>
        </p:nvSpPr>
        <p:spPr>
          <a:xfrm>
            <a:off x="4648320" y="2666880"/>
            <a:ext cx="3580560" cy="3991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4" name="CustomShape 4"/>
          <p:cNvSpPr/>
          <p:nvPr/>
        </p:nvSpPr>
        <p:spPr>
          <a:xfrm>
            <a:off x="755640" y="1700640"/>
            <a:ext cx="6552360" cy="33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GB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PARTICIPATIVE LEADERSHIP AND COGNITIVE ALIGNMENT</a:t>
            </a:r>
            <a:endParaRPr b="0" lang="en-US" sz="1600" spc="-1" strike="noStrike">
              <a:latin typeface="Arial"/>
            </a:endParaRPr>
          </a:p>
        </p:txBody>
      </p:sp>
      <p:sp>
        <p:nvSpPr>
          <p:cNvPr id="195" name="CustomShape 5"/>
          <p:cNvSpPr/>
          <p:nvPr/>
        </p:nvSpPr>
        <p:spPr>
          <a:xfrm>
            <a:off x="611640" y="2061000"/>
            <a:ext cx="7344360" cy="516600"/>
          </a:xfrm>
          <a:prstGeom prst="rect">
            <a:avLst/>
          </a:prstGeom>
          <a:gradFill rotWithShape="0">
            <a:gsLst>
              <a:gs pos="0">
                <a:srgbClr val="d9ffee"/>
              </a:gs>
              <a:gs pos="100000">
                <a:srgbClr val="effff7"/>
              </a:gs>
            </a:gsLst>
            <a:lin ang="16200000"/>
          </a:gradFill>
          <a:ln>
            <a:solidFill>
              <a:srgbClr val="a5dec5"/>
            </a:solidFill>
          </a:ln>
          <a:effectLst>
            <a:outerShdw blurRad="4000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hr-HR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- </a:t>
            </a:r>
            <a:r>
              <a:rPr b="0" lang="en-GB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the leader’s willingness to involve teachers and other members of the educational community in goal-setting, problem-solving and the development of strategic directions</a:t>
            </a:r>
            <a:endParaRPr b="0" lang="en-US" sz="1400" spc="-1" strike="noStrike">
              <a:latin typeface="Arial"/>
            </a:endParaRPr>
          </a:p>
        </p:txBody>
      </p:sp>
      <p:sp>
        <p:nvSpPr>
          <p:cNvPr id="196" name="CustomShape 6"/>
          <p:cNvSpPr/>
          <p:nvPr/>
        </p:nvSpPr>
        <p:spPr>
          <a:xfrm>
            <a:off x="1331640" y="4221000"/>
            <a:ext cx="3672000" cy="36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graphicFrame>
        <p:nvGraphicFramePr>
          <p:cNvPr id="197" name="Table 7"/>
          <p:cNvGraphicFramePr/>
          <p:nvPr/>
        </p:nvGraphicFramePr>
        <p:xfrm>
          <a:off x="611640" y="2997000"/>
          <a:ext cx="7704360" cy="1604880"/>
        </p:xfrm>
        <a:graphic>
          <a:graphicData uri="http://schemas.openxmlformats.org/drawingml/2006/table">
            <a:tbl>
              <a:tblPr/>
              <a:tblGrid>
                <a:gridCol w="2567880"/>
                <a:gridCol w="2567880"/>
                <a:gridCol w="2568600"/>
              </a:tblGrid>
              <a:tr h="228240">
                <a:tc>
                  <a:txBody>
                    <a:bodyPr lIns="68400" rIns="68400" tIns="0" bIns="0" anchor="ctr">
                      <a:noAutofit/>
                    </a:bodyPr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b="1" lang="en-GB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Mechanism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marL="68400" marR="68400">
                    <a:lnL w="9360">
                      <a:solidFill>
                        <a:srgbClr val="00c795"/>
                      </a:solidFill>
                    </a:lnL>
                    <a:lnR w="9360">
                      <a:solidFill>
                        <a:srgbClr val="00c795"/>
                      </a:solidFill>
                    </a:lnR>
                    <a:lnT w="9360">
                      <a:solidFill>
                        <a:srgbClr val="00c795"/>
                      </a:solidFill>
                    </a:lnT>
                    <a:lnB w="9360">
                      <a:solidFill>
                        <a:srgbClr val="00c795"/>
                      </a:solidFill>
                    </a:lnB>
                    <a:solidFill>
                      <a:srgbClr val="beffe2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b="1" lang="en-GB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Description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marL="68400" marR="68400">
                    <a:lnL w="9360">
                      <a:solidFill>
                        <a:srgbClr val="00c795"/>
                      </a:solidFill>
                    </a:lnL>
                    <a:lnR w="9360">
                      <a:solidFill>
                        <a:srgbClr val="00c795"/>
                      </a:solidFill>
                    </a:lnR>
                    <a:lnT w="9360">
                      <a:solidFill>
                        <a:srgbClr val="00c795"/>
                      </a:solidFill>
                    </a:lnT>
                    <a:lnB w="9360">
                      <a:solidFill>
                        <a:srgbClr val="00c795"/>
                      </a:solidFill>
                    </a:lnB>
                    <a:solidFill>
                      <a:srgbClr val="beffe2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b="1" lang="en-GB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Practical Examples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marL="68400" marR="68400">
                    <a:lnL w="9360">
                      <a:solidFill>
                        <a:srgbClr val="00c795"/>
                      </a:solidFill>
                    </a:lnL>
                    <a:lnR w="9360">
                      <a:solidFill>
                        <a:srgbClr val="00c795"/>
                      </a:solidFill>
                    </a:lnR>
                    <a:lnT w="9360">
                      <a:solidFill>
                        <a:srgbClr val="00c795"/>
                      </a:solidFill>
                    </a:lnT>
                    <a:lnB w="9360">
                      <a:solidFill>
                        <a:srgbClr val="00c795"/>
                      </a:solidFill>
                    </a:lnB>
                    <a:solidFill>
                      <a:srgbClr val="beffe2"/>
                    </a:solidFill>
                  </a:tcPr>
                </a:tc>
              </a:tr>
              <a:tr h="390600">
                <a:tc>
                  <a:txBody>
                    <a:bodyPr lIns="68400" rIns="68400" tIns="0" bIns="0" anchor="ctr">
                      <a:noAutofit/>
                    </a:bodyPr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b="1" lang="en-GB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Reflective Dialogue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68400" marR="68400">
                    <a:lnL w="9360">
                      <a:solidFill>
                        <a:srgbClr val="00c795"/>
                      </a:solidFill>
                    </a:lnL>
                    <a:lnR w="9360">
                      <a:solidFill>
                        <a:srgbClr val="00c795"/>
                      </a:solidFill>
                    </a:lnR>
                    <a:lnT w="9360">
                      <a:solidFill>
                        <a:srgbClr val="00c795"/>
                      </a:solidFill>
                    </a:lnT>
                    <a:lnB w="9360">
                      <a:solidFill>
                        <a:srgbClr val="00c795"/>
                      </a:solidFill>
                    </a:lnB>
                    <a:solidFill>
                      <a:srgbClr val="beffe2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b="0" lang="en-GB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Collective questioning of underlying assumptions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68400" marR="68400">
                    <a:lnL w="9360">
                      <a:solidFill>
                        <a:srgbClr val="00c795"/>
                      </a:solidFill>
                    </a:lnL>
                    <a:lnR w="9360">
                      <a:solidFill>
                        <a:srgbClr val="00c795"/>
                      </a:solidFill>
                    </a:lnR>
                    <a:lnT w="9360">
                      <a:solidFill>
                        <a:srgbClr val="00c795"/>
                      </a:solidFill>
                    </a:lnT>
                    <a:lnB w="9360">
                      <a:solidFill>
                        <a:srgbClr val="00c795"/>
                      </a:solidFill>
                    </a:lnB>
                    <a:solidFill>
                      <a:srgbClr val="beffe2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b="0" lang="en-GB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Workshops on organizational institions values, group discussions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68400" marR="68400">
                    <a:lnL w="9360">
                      <a:solidFill>
                        <a:srgbClr val="00c795"/>
                      </a:solidFill>
                    </a:lnL>
                    <a:lnR w="9360">
                      <a:solidFill>
                        <a:srgbClr val="00c795"/>
                      </a:solidFill>
                    </a:lnR>
                    <a:lnT w="9360">
                      <a:solidFill>
                        <a:srgbClr val="00c795"/>
                      </a:solidFill>
                    </a:lnT>
                    <a:lnB w="9360">
                      <a:solidFill>
                        <a:srgbClr val="00c795"/>
                      </a:solidFill>
                    </a:lnB>
                    <a:solidFill>
                      <a:srgbClr val="beffe2"/>
                    </a:solidFill>
                  </a:tcPr>
                </a:tc>
              </a:tr>
              <a:tr h="390600">
                <a:tc>
                  <a:txBody>
                    <a:bodyPr lIns="68400" rIns="68400" tIns="0" bIns="0" anchor="ctr">
                      <a:noAutofit/>
                    </a:bodyPr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b="1" lang="en-GB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Professional Communities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68400" marR="68400">
                    <a:lnL w="9360">
                      <a:solidFill>
                        <a:srgbClr val="00c795"/>
                      </a:solidFill>
                    </a:lnL>
                    <a:lnR w="9360">
                      <a:solidFill>
                        <a:srgbClr val="00c795"/>
                      </a:solidFill>
                    </a:lnR>
                    <a:lnT w="9360">
                      <a:solidFill>
                        <a:srgbClr val="00c795"/>
                      </a:solidFill>
                    </a:lnT>
                    <a:lnB w="9360">
                      <a:solidFill>
                        <a:srgbClr val="00c795"/>
                      </a:solidFill>
                    </a:lnB>
                    <a:solidFill>
                      <a:srgbClr val="beffe2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b="0" lang="en-GB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Teams for exchanging knowledge and pedagogical practice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68400" marR="68400">
                    <a:lnL w="9360">
                      <a:solidFill>
                        <a:srgbClr val="00c795"/>
                      </a:solidFill>
                    </a:lnL>
                    <a:lnR w="9360">
                      <a:solidFill>
                        <a:srgbClr val="00c795"/>
                      </a:solidFill>
                    </a:lnR>
                    <a:lnT w="9360">
                      <a:solidFill>
                        <a:srgbClr val="00c795"/>
                      </a:solidFill>
                    </a:lnT>
                    <a:lnB w="9360">
                      <a:solidFill>
                        <a:srgbClr val="00c795"/>
                      </a:solidFill>
                    </a:lnB>
                    <a:solidFill>
                      <a:srgbClr val="beffe2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b="0" lang="en-GB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Peer mentoring, micro-reflection sessions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68400" marR="68400">
                    <a:lnL w="9360">
                      <a:solidFill>
                        <a:srgbClr val="00c795"/>
                      </a:solidFill>
                    </a:lnL>
                    <a:lnR w="9360">
                      <a:solidFill>
                        <a:srgbClr val="00c795"/>
                      </a:solidFill>
                    </a:lnR>
                    <a:lnT w="9360">
                      <a:solidFill>
                        <a:srgbClr val="00c795"/>
                      </a:solidFill>
                    </a:lnT>
                    <a:lnB w="9360">
                      <a:solidFill>
                        <a:srgbClr val="00c795"/>
                      </a:solidFill>
                    </a:lnB>
                    <a:solidFill>
                      <a:srgbClr val="beffe2"/>
                    </a:solidFill>
                  </a:tcPr>
                </a:tc>
              </a:tr>
              <a:tr h="585720">
                <a:tc>
                  <a:txBody>
                    <a:bodyPr lIns="68400" rIns="68400" tIns="0" bIns="0" anchor="ctr">
                      <a:noAutofit/>
                    </a:bodyPr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b="1" lang="en-GB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Collective Decision-Making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68400" marR="68400">
                    <a:lnL w="9360">
                      <a:solidFill>
                        <a:srgbClr val="00c795"/>
                      </a:solidFill>
                    </a:lnL>
                    <a:lnR w="9360">
                      <a:solidFill>
                        <a:srgbClr val="00c795"/>
                      </a:solidFill>
                    </a:lnR>
                    <a:lnT w="9360">
                      <a:solidFill>
                        <a:srgbClr val="00c795"/>
                      </a:solidFill>
                    </a:lnT>
                    <a:lnB w="9360">
                      <a:solidFill>
                        <a:srgbClr val="00c795"/>
                      </a:solidFill>
                    </a:lnB>
                    <a:solidFill>
                      <a:srgbClr val="beffe2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b="0" lang="en-GB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Involving staff in strategic processes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68400" marR="68400">
                    <a:lnL w="9360">
                      <a:solidFill>
                        <a:srgbClr val="00c795"/>
                      </a:solidFill>
                    </a:lnL>
                    <a:lnR w="9360">
                      <a:solidFill>
                        <a:srgbClr val="00c795"/>
                      </a:solidFill>
                    </a:lnR>
                    <a:lnT w="9360">
                      <a:solidFill>
                        <a:srgbClr val="00c795"/>
                      </a:solidFill>
                    </a:lnT>
                    <a:lnB w="9360">
                      <a:solidFill>
                        <a:srgbClr val="00c795"/>
                      </a:solidFill>
                    </a:lnB>
                    <a:solidFill>
                      <a:srgbClr val="beffe2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b="0" lang="en-GB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Innovation teams, co-created educational institutions’ development plans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68400" marR="68400">
                    <a:lnL w="9360">
                      <a:solidFill>
                        <a:srgbClr val="00c795"/>
                      </a:solidFill>
                    </a:lnL>
                    <a:lnR w="9360">
                      <a:solidFill>
                        <a:srgbClr val="00c795"/>
                      </a:solidFill>
                    </a:lnR>
                    <a:lnT w="9360">
                      <a:solidFill>
                        <a:srgbClr val="00c795"/>
                      </a:solidFill>
                    </a:lnT>
                    <a:lnB w="9360">
                      <a:solidFill>
                        <a:srgbClr val="00c795"/>
                      </a:solidFill>
                    </a:lnB>
                    <a:solidFill>
                      <a:srgbClr val="beffe2"/>
                    </a:solidFill>
                  </a:tcPr>
                </a:tc>
              </a:tr>
              <a:tr h="390600">
                <a:tc>
                  <a:txBody>
                    <a:bodyPr lIns="68400" rIns="68400" tIns="0" bIns="0" anchor="ctr">
                      <a:noAutofit/>
                    </a:bodyPr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b="1" lang="en-GB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Culture of Psychological Safety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68400" marR="68400">
                    <a:lnL w="9360">
                      <a:solidFill>
                        <a:srgbClr val="00c795"/>
                      </a:solidFill>
                    </a:lnL>
                    <a:lnR w="9360">
                      <a:solidFill>
                        <a:srgbClr val="00c795"/>
                      </a:solidFill>
                    </a:lnR>
                    <a:lnT w="9360">
                      <a:solidFill>
                        <a:srgbClr val="00c795"/>
                      </a:solidFill>
                    </a:lnT>
                    <a:lnB w="9360">
                      <a:solidFill>
                        <a:srgbClr val="00c795"/>
                      </a:solidFill>
                    </a:lnB>
                    <a:solidFill>
                      <a:srgbClr val="beffe2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b="0" lang="en-GB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Environment that tolerates mistakes and encourages dialogue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68400" marR="68400">
                    <a:lnL w="9360">
                      <a:solidFill>
                        <a:srgbClr val="00c795"/>
                      </a:solidFill>
                    </a:lnL>
                    <a:lnR w="9360">
                      <a:solidFill>
                        <a:srgbClr val="00c795"/>
                      </a:solidFill>
                    </a:lnR>
                    <a:lnT w="9360">
                      <a:solidFill>
                        <a:srgbClr val="00c795"/>
                      </a:solidFill>
                    </a:lnT>
                    <a:lnB w="9360">
                      <a:solidFill>
                        <a:srgbClr val="00c795"/>
                      </a:solidFill>
                    </a:lnB>
                    <a:solidFill>
                      <a:srgbClr val="beffe2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b="0" lang="en-GB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Open feedback, valuing diverse perspectives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68400" marR="68400">
                    <a:lnL w="9360">
                      <a:solidFill>
                        <a:srgbClr val="00c795"/>
                      </a:solidFill>
                    </a:lnL>
                    <a:lnR w="9360">
                      <a:solidFill>
                        <a:srgbClr val="00c795"/>
                      </a:solidFill>
                    </a:lnR>
                    <a:lnT w="9360">
                      <a:solidFill>
                        <a:srgbClr val="00c795"/>
                      </a:solidFill>
                    </a:lnT>
                    <a:lnB w="9360">
                      <a:solidFill>
                        <a:srgbClr val="00c795"/>
                      </a:solidFill>
                    </a:lnB>
                    <a:solidFill>
                      <a:srgbClr val="beffe2"/>
                    </a:solidFill>
                  </a:tcPr>
                </a:tc>
              </a:tr>
            </a:tbl>
          </a:graphicData>
        </a:graphic>
      </p:graphicFrame>
      <p:sp>
        <p:nvSpPr>
          <p:cNvPr id="198" name="CustomShape 8"/>
          <p:cNvSpPr/>
          <p:nvPr/>
        </p:nvSpPr>
        <p:spPr>
          <a:xfrm>
            <a:off x="3127320" y="2743200"/>
            <a:ext cx="4255920" cy="53244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anchor="ctr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i="1" lang="en-GB" sz="1100" spc="-1" strike="noStrike">
                <a:solidFill>
                  <a:srgbClr val="000000"/>
                </a:solidFill>
                <a:latin typeface="Times New Roman"/>
                <a:ea typeface="Calibri"/>
              </a:rPr>
              <a:t>Table 2: Mechanisms of Cognitive Alignment in Educational Institutions</a:t>
            </a:r>
            <a:endParaRPr b="0" lang="en-US" sz="11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US" sz="1100" spc="-1" strike="noStrike">
              <a:latin typeface="Arial"/>
            </a:endParaRPr>
          </a:p>
        </p:txBody>
      </p:sp>
      <p:sp>
        <p:nvSpPr>
          <p:cNvPr id="199" name="CustomShape 9"/>
          <p:cNvSpPr/>
          <p:nvPr/>
        </p:nvSpPr>
        <p:spPr>
          <a:xfrm>
            <a:off x="683640" y="5157360"/>
            <a:ext cx="7848360" cy="942840"/>
          </a:xfrm>
          <a:prstGeom prst="rect">
            <a:avLst/>
          </a:prstGeom>
          <a:gradFill rotWithShape="0">
            <a:gsLst>
              <a:gs pos="0">
                <a:srgbClr val="beffe2"/>
              </a:gs>
              <a:gs pos="100000">
                <a:srgbClr val="e6fff4"/>
              </a:gs>
            </a:gsLst>
            <a:lin ang="16200000"/>
          </a:gradFill>
          <a:ln>
            <a:solidFill>
              <a:srgbClr val="00c795"/>
            </a:solidFill>
          </a:ln>
          <a:effectLst>
            <a:outerShdw blurRad="4000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hr-HR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- </a:t>
            </a:r>
            <a:r>
              <a:rPr b="0" lang="en-GB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participative leadership positively affects teachers' psychological capital—boosting their resilience, trust</a:t>
            </a:r>
            <a:r>
              <a:rPr b="0" lang="hr-HR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b="0" lang="en-GB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and openness to change</a:t>
            </a:r>
            <a:endParaRPr b="0" lang="en-US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hr-HR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- </a:t>
            </a:r>
            <a:r>
              <a:rPr b="0" lang="en-GB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such leaders act as facilitators, supporting teacher autonomy and promoting learning across the organization (Spillane, 2006)</a:t>
            </a:r>
            <a:endParaRPr b="0" lang="en-US" sz="1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CustomShape 1"/>
          <p:cNvSpPr/>
          <p:nvPr/>
        </p:nvSpPr>
        <p:spPr>
          <a:xfrm>
            <a:off x="457200" y="1371600"/>
            <a:ext cx="3007440" cy="1161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1" name="CustomShape 2"/>
          <p:cNvSpPr/>
          <p:nvPr/>
        </p:nvSpPr>
        <p:spPr>
          <a:xfrm>
            <a:off x="3575160" y="1371600"/>
            <a:ext cx="5110920" cy="5365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2" name="CustomShape 3"/>
          <p:cNvSpPr/>
          <p:nvPr/>
        </p:nvSpPr>
        <p:spPr>
          <a:xfrm>
            <a:off x="457200" y="2533680"/>
            <a:ext cx="3007440" cy="420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3" name="CustomShape 4"/>
          <p:cNvSpPr/>
          <p:nvPr/>
        </p:nvSpPr>
        <p:spPr>
          <a:xfrm>
            <a:off x="827640" y="1772640"/>
            <a:ext cx="7560360" cy="4048200"/>
          </a:xfrm>
          <a:prstGeom prst="rect">
            <a:avLst/>
          </a:prstGeom>
          <a:gradFill rotWithShape="0">
            <a:gsLst>
              <a:gs pos="0">
                <a:srgbClr val="beffe2"/>
              </a:gs>
              <a:gs pos="100000">
                <a:srgbClr val="e6fff4"/>
              </a:gs>
            </a:gsLst>
            <a:lin ang="16200000"/>
          </a:gradFill>
          <a:ln>
            <a:solidFill>
              <a:srgbClr val="00c795"/>
            </a:solidFill>
          </a:ln>
          <a:effectLst>
            <a:outerShdw blurRad="4000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GB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RESULTS</a:t>
            </a:r>
            <a:r>
              <a:rPr b="1" lang="hr-HR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, DISCUSSION AND IMPLICATIONS: </a:t>
            </a:r>
            <a:r>
              <a:rPr b="1" lang="en-GB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RETHINKING LEADERSHIP THROUGH MENTAL</a:t>
            </a:r>
            <a:r>
              <a:rPr b="0" lang="en-GB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b="1" lang="en-GB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MODELS</a:t>
            </a:r>
            <a:endParaRPr b="0" lang="en-U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hr-HR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a) </a:t>
            </a:r>
            <a:r>
              <a:rPr b="1" lang="en-GB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Integration of reflective practices and professional supervision</a:t>
            </a:r>
            <a:endParaRPr b="0" lang="en-US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hr-HR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b) </a:t>
            </a:r>
            <a:r>
              <a:rPr b="1" lang="en-GB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Use of introspective tools and dialogue-based techniques</a:t>
            </a:r>
            <a:endParaRPr b="0" lang="en-US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hr-HR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c) </a:t>
            </a:r>
            <a:r>
              <a:rPr b="1" lang="en-GB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Creation of a culture of psychological safety</a:t>
            </a:r>
            <a:endParaRPr b="0" lang="en-US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400" spc="-1" strike="noStrike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hr-HR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b="0" lang="hr-HR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l</a:t>
            </a:r>
            <a:r>
              <a:rPr b="0" lang="en-GB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eadership as guiding collective transformation (Fullan, 2007; Hallinger, 2003)</a:t>
            </a:r>
            <a:endParaRPr b="0" lang="en-US" sz="1400" spc="-1" strike="noStrike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hr-HR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b="0" lang="en-GB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mental models of leaders</a:t>
            </a:r>
            <a:r>
              <a:rPr b="0" lang="hr-HR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shape</a:t>
            </a:r>
            <a:r>
              <a:rPr b="0" lang="en-GB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leadership styles, decision-making and institutional culture</a:t>
            </a:r>
            <a:endParaRPr b="0" lang="en-US" sz="1400" spc="-1" strike="noStrike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hr-HR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b="0" lang="hr-HR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m</a:t>
            </a:r>
            <a:r>
              <a:rPr b="0" lang="en-GB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odern leadership theories</a:t>
            </a:r>
            <a:r>
              <a:rPr b="0" lang="hr-HR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(</a:t>
            </a:r>
            <a:r>
              <a:rPr b="0" lang="en-GB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transformational, participative and distributed leadership</a:t>
            </a:r>
            <a:r>
              <a:rPr b="0" lang="hr-HR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) </a:t>
            </a:r>
            <a:r>
              <a:rPr b="0" lang="en-GB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emphasize emotional intelligence, shared vision and collective learning (Fullan, 2007; Wu et al., 2024)</a:t>
            </a:r>
            <a:endParaRPr b="0" lang="en-US" sz="1400" spc="-1" strike="noStrike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hr-HR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b="0" lang="hr-HR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e</a:t>
            </a:r>
            <a:r>
              <a:rPr b="0" lang="en-GB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ffective leaders </a:t>
            </a:r>
            <a:r>
              <a:rPr b="0" lang="hr-HR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- </a:t>
            </a:r>
            <a:r>
              <a:rPr b="0" lang="en-GB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awareness of their own mental models (Senge, 1990; Epitropaki &amp; Martin, 2017)</a:t>
            </a:r>
            <a:endParaRPr b="0" lang="en-US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400" spc="-1" strike="noStrike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hr-HR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b="0" lang="en-GB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future studies</a:t>
            </a:r>
            <a:r>
              <a:rPr b="0" lang="hr-HR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: how </a:t>
            </a:r>
            <a:r>
              <a:rPr b="0" lang="en-GB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specific leadership interventions—based on cognitive awareness—impact educational improvement processes</a:t>
            </a:r>
            <a:endParaRPr b="0" lang="en-US" sz="1400" spc="-1" strike="noStrike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hr-HR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b="0" lang="en-GB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building responsive, collaborative and future-oriented educational institutions</a:t>
            </a:r>
            <a:endParaRPr b="0" lang="en-US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EMC2018Template</Template>
  <TotalTime>2270</TotalTime>
  <Application>LibreOffice/6.4.7.2$Linux_X86_64 LibreOffice_project/40$Build-2</Application>
  <Words>534</Words>
  <Paragraphs>70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2019-06-14T07:35:29Z</dcterms:created>
  <dc:creator>Administrator</dc:creator>
  <dc:description/>
  <dc:language>en-US</dc:language>
  <cp:lastModifiedBy>User</cp:lastModifiedBy>
  <cp:lastPrinted>2006-10-31T13:20:16Z</cp:lastPrinted>
  <dcterms:modified xsi:type="dcterms:W3CDTF">2025-06-11T20:10:11Z</dcterms:modified>
  <cp:revision>63</cp:revision>
  <dc:subject/>
  <dc:title>Slide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On-screen Show (4:3)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4</vt:i4>
  </property>
</Properties>
</file>